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7" r:id="rId6"/>
    <p:sldId id="258" r:id="rId7"/>
    <p:sldId id="285" r:id="rId8"/>
    <p:sldId id="286" r:id="rId9"/>
    <p:sldId id="261" r:id="rId10"/>
    <p:sldId id="262" r:id="rId11"/>
    <p:sldId id="263" r:id="rId12"/>
    <p:sldId id="264" r:id="rId13"/>
    <p:sldId id="288" r:id="rId14"/>
    <p:sldId id="289" r:id="rId15"/>
    <p:sldId id="290" r:id="rId16"/>
    <p:sldId id="291" r:id="rId17"/>
    <p:sldId id="292" r:id="rId18"/>
    <p:sldId id="27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F5779"/>
    <a:srgbClr val="59C5EC"/>
    <a:srgbClr val="E8EFF3"/>
    <a:srgbClr val="5A82A0"/>
    <a:srgbClr val="7B6984"/>
    <a:srgbClr val="6D3B4F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315" autoAdjust="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1E0C90-1D4B-4894-A52F-6A61A8782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6E43D-3065-44B8-88CF-754AF46FCB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6A32-BF80-4EEB-9349-9686B10A492B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C3A23-7175-4E59-B38B-B4E81F5213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400A4-4A42-4A50-BC86-D7DA38EF2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42A9F-EB4A-4976-901B-F47991B5E1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07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A9E41-F7BA-42D1-923E-C3B58F2FDEC1}" type="datetimeFigureOut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C6CC0-914F-4A6F-B8FE-1137B7ABBBE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645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036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4D017-0A70-4D48-AAEC-419979E1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4596-3085-4BB2-8F53-0564AA69708A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BC7E7-6231-47E3-8EF5-B694048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F16B4-2B81-4254-9C13-836431B5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015CF-499A-4BBE-9753-C58924478363}"/>
              </a:ext>
            </a:extLst>
          </p:cNvPr>
          <p:cNvSpPr/>
          <p:nvPr userDrawn="1"/>
        </p:nvSpPr>
        <p:spPr>
          <a:xfrm>
            <a:off x="1810787" y="2541781"/>
            <a:ext cx="2322576" cy="2322576"/>
          </a:xfrm>
          <a:prstGeom prst="ellipse">
            <a:avLst/>
          </a:pr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lumMod val="75000"/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5F4982-38CF-44F1-8F23-63FB784DDB3F}"/>
              </a:ext>
            </a:extLst>
          </p:cNvPr>
          <p:cNvSpPr/>
          <p:nvPr userDrawn="1"/>
        </p:nvSpPr>
        <p:spPr>
          <a:xfrm>
            <a:off x="3997452" y="2200193"/>
            <a:ext cx="3008376" cy="3008376"/>
          </a:xfrm>
          <a:prstGeom prst="ellipse">
            <a:avLst/>
          </a:prstGeom>
          <a:gradFill>
            <a:gsLst>
              <a:gs pos="100000">
                <a:schemeClr val="bg2">
                  <a:lumMod val="75000"/>
                  <a:alpha val="20000"/>
                </a:schemeClr>
              </a:gs>
              <a:gs pos="0">
                <a:schemeClr val="tx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9E2742-0CF7-4498-9804-D4E1B556238F}"/>
              </a:ext>
            </a:extLst>
          </p:cNvPr>
          <p:cNvSpPr/>
          <p:nvPr userDrawn="1"/>
        </p:nvSpPr>
        <p:spPr>
          <a:xfrm>
            <a:off x="6869918" y="1978150"/>
            <a:ext cx="3511296" cy="351129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6BA84852-3669-4ADB-BADA-A7F54196B2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73295" y="30711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32ADE7C-CB58-4543-8A89-D1BAA23B59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0075" y="5649340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EF70025-7AF3-426D-AAE8-5D25E1A5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5887" y="3909381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48A1176-4AC8-4197-8737-21A26EC6037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362457" y="5674484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E48A353-E825-43A2-9268-3772DF852C9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383566" y="5656692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89C6559-A412-4545-8BEA-9C8CF0E92D8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2860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B7BFF13-EDBB-45CE-97A5-A148A3ACA7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26786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CFD8A3C-72E7-4646-94B5-3D08F2A9B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03232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16E9923E-87D9-40DD-9F02-63A0EE936A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7157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8ED511-212A-DA4E-98FC-496D7B92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3F5D1F3-7B20-844A-AD7A-66AA1CAC255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910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2875541"/>
            <a:ext cx="5653088" cy="272491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909018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2891583"/>
            <a:ext cx="6096000" cy="27249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5790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1833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AECFA43-CD95-4331-BDD6-DA02FC838900}"/>
              </a:ext>
            </a:extLst>
          </p:cNvPr>
          <p:cNvSpPr/>
          <p:nvPr userDrawn="1"/>
        </p:nvSpPr>
        <p:spPr>
          <a:xfrm>
            <a:off x="0" y="1426745"/>
            <a:ext cx="12192000" cy="498348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AA265DB5-0ACC-4872-94A9-E59194B1A49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800279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D93F8F87-5281-4F40-82FC-A4B985EAFE8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237506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DEEA12AF-CE7B-41C2-8A17-EC693ECF8C3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67839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5F18F8B8-2496-4093-BFC7-531592943EB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856931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7FA1C20D-8A7C-4FF1-8DFB-ECACC4C2BC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78331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Picture Placeholder 11" descr="Competitors logos quadrant">
            <a:extLst>
              <a:ext uri="{FF2B5EF4-FFF2-40B4-BE49-F238E27FC236}">
                <a16:creationId xmlns:a16="http://schemas.microsoft.com/office/drawing/2014/main" id="{62CD1D6A-EBAA-473C-A87B-407D209FA4F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55216" y="4546154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7B05968-4C1C-466A-8E74-060D9E16DA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6613" y="3922337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0E78D4-0FC2-422B-8A0E-4B77C857682A}"/>
              </a:ext>
            </a:extLst>
          </p:cNvPr>
          <p:cNvCxnSpPr/>
          <p:nvPr userDrawn="1"/>
        </p:nvCxnSpPr>
        <p:spPr>
          <a:xfrm>
            <a:off x="943519" y="3858087"/>
            <a:ext cx="1033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420273-FFF6-4145-952E-E1EC3C641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800" y="3876719"/>
            <a:ext cx="3866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14">
            <a:extLst>
              <a:ext uri="{FF2B5EF4-FFF2-40B4-BE49-F238E27FC236}">
                <a16:creationId xmlns:a16="http://schemas.microsoft.com/office/drawing/2014/main" id="{D916D7D1-7F63-4867-9C6C-31228BEAC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4329" y="2259757"/>
            <a:ext cx="1463040" cy="987552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3D1C529-2673-461C-AD18-9EDFAA659C0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601699" y="3922337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900A478-228D-4DD3-985B-4DF3CC8289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18845" y="5880592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34D00100-49AA-43BE-AF2F-0E9CEC49EA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31544" y="1640745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9123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092" y="1805693"/>
            <a:ext cx="3758184" cy="461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582933"/>
            <a:ext cx="3758184" cy="384048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171453"/>
            <a:ext cx="3758184" cy="425196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2954554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3339644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2078801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2463891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2512808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2897898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A49833F3-6413-44EC-8040-1491632517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613" y="3750523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2438" indent="-2857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452438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ED92B51-6B31-41E1-908C-1D392F31AA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56757" y="2874770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395288" indent="-228600">
              <a:buClr>
                <a:schemeClr val="bg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521B8C30-3AD9-43DC-A76C-342C3CD53A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94797" y="3308777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39725" indent="-179388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BF6E52A-5DC5-8A44-8397-829FF33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E3B0746-B135-6943-B0F2-D32EF8E8B42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489694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8021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93014"/>
          </a:xfrm>
        </p:spPr>
        <p:txBody>
          <a:bodyPr lIns="36000" tIns="0" rIns="0" b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6047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2230316"/>
            <a:ext cx="12192000" cy="3346704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EAB0330-0960-495D-9FAC-850DB0CAFF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7E6D8-B21E-4D49-AF8E-C735B517506B}"/>
              </a:ext>
            </a:extLst>
          </p:cNvPr>
          <p:cNvSpPr/>
          <p:nvPr userDrawn="1"/>
        </p:nvSpPr>
        <p:spPr>
          <a:xfrm>
            <a:off x="0" y="3623709"/>
            <a:ext cx="12192000" cy="54864"/>
          </a:xfrm>
          <a:prstGeom prst="rect">
            <a:avLst/>
          </a:prstGeom>
          <a:gradFill>
            <a:gsLst>
              <a:gs pos="100000">
                <a:srgbClr val="6D3B4F"/>
              </a:gs>
              <a:gs pos="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CECCEB-7C61-48C7-8F81-9ECE7ABA9E67}"/>
              </a:ext>
            </a:extLst>
          </p:cNvPr>
          <p:cNvSpPr/>
          <p:nvPr userDrawn="1"/>
        </p:nvSpPr>
        <p:spPr>
          <a:xfrm>
            <a:off x="852661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7F8095-EAF8-4F5A-B2A6-0476B8D2EAF0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B58FA02-066D-4A4D-BFEA-4ABCF3B550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88108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83A77CFD-3FEF-4E6F-BC4F-8ED7F101103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D6E2C46-79E6-4C33-A9DE-9F0BE919969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24487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1BFD035-7AF1-47EA-9F1C-AE04879DA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12360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2B5368-5C92-477C-B64A-0B1236EC471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613D924-E33A-4DAE-B253-E9668378EC7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C346CE6-85D2-4744-ABBA-4EB5E51EB80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0023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0D7E5C35-923C-473E-8BB9-F2F1AB3A2B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56DD156-6646-433D-ABE8-CB244D53D6C1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33C4CE-CEA6-4AC9-B1DB-8224A4517350}"/>
              </a:ext>
            </a:extLst>
          </p:cNvPr>
          <p:cNvSpPr/>
          <p:nvPr userDrawn="1"/>
        </p:nvSpPr>
        <p:spPr>
          <a:xfrm>
            <a:off x="3039908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1AA6E8-880E-404C-8BCA-7949D28E7AF8}"/>
              </a:ext>
            </a:extLst>
          </p:cNvPr>
          <p:cNvSpPr/>
          <p:nvPr userDrawn="1"/>
        </p:nvSpPr>
        <p:spPr>
          <a:xfrm>
            <a:off x="5227155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7D3B90E-8FC3-4B84-A2BB-8862D5EC070B}"/>
              </a:ext>
            </a:extLst>
          </p:cNvPr>
          <p:cNvSpPr/>
          <p:nvPr userDrawn="1"/>
        </p:nvSpPr>
        <p:spPr>
          <a:xfrm>
            <a:off x="7414402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3E9DB54-6797-4300-B6CA-0A9CF186B458}"/>
              </a:ext>
            </a:extLst>
          </p:cNvPr>
          <p:cNvSpPr/>
          <p:nvPr userDrawn="1"/>
        </p:nvSpPr>
        <p:spPr>
          <a:xfrm>
            <a:off x="9601649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3207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740998"/>
            <a:ext cx="2759105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/>
              <a:t>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7608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6EC64A7-7FE6-41B3-B27F-E6B0C0BAA1FD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3983038" y="740998"/>
            <a:ext cx="6159583" cy="465063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9157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1613512"/>
            <a:ext cx="12192000" cy="2743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B4EFCF-84EC-4420-9A2B-7C028E7505B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7244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3C20DBAD-9FE7-4F62-B952-1D72DC8B9A7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9812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AE95BF3-594D-4F6F-95D5-18D8A51D519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466232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988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88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3988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1420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420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1420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900579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00579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7900579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9593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75465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5465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14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D21D8720-648F-4748-B19E-15B596D77B9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75465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E31B211B-885A-40F6-A25D-6EDF68FBD3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75465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9" name="Picture Placeholder 11">
            <a:extLst>
              <a:ext uri="{FF2B5EF4-FFF2-40B4-BE49-F238E27FC236}">
                <a16:creationId xmlns:a16="http://schemas.microsoft.com/office/drawing/2014/main" id="{C2F4D19D-CC90-455D-8947-5DCD00EA92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6614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532112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32112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3261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E2C9DE6-67CA-4E0C-8A51-B7AC8BD5AE9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532112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52A6B3A-E7C7-42AC-A91D-7921E2DCA4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32112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5" name="Picture Placeholder 11">
            <a:extLst>
              <a:ext uri="{FF2B5EF4-FFF2-40B4-BE49-F238E27FC236}">
                <a16:creationId xmlns:a16="http://schemas.microsoft.com/office/drawing/2014/main" id="{BDE373C5-22C4-4D2E-B2C9-747EA0C709E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3261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DF658B1C-69F4-44D8-97E9-5536A307168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088759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E49F5D3C-52A4-4CF3-9C76-8E7F4AD06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8759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1AEC50E2-8D09-4E52-90BC-C296ED16B93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949908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A890E15-BFA6-4C98-BF47-CD2501130937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088759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65EAB51A-2C46-46D9-9E90-A9C9D97706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8759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1" name="Picture Placeholder 11">
            <a:extLst>
              <a:ext uri="{FF2B5EF4-FFF2-40B4-BE49-F238E27FC236}">
                <a16:creationId xmlns:a16="http://schemas.microsoft.com/office/drawing/2014/main" id="{A8E96B85-B153-4EB9-8F26-0E948B5DC17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949908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9871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6298520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4974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1E42105A-8901-45BF-9233-D1C9076AA50C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4384" y="1377832"/>
            <a:ext cx="3730750" cy="37820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7107B0-5001-4D98-9D90-6DB407B0C99E}"/>
              </a:ext>
            </a:extLst>
          </p:cNvPr>
          <p:cNvSpPr/>
          <p:nvPr userDrawn="1"/>
        </p:nvSpPr>
        <p:spPr>
          <a:xfrm>
            <a:off x="7219540" y="1527734"/>
            <a:ext cx="329184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5BAF7D-E84D-4AEA-9267-5A89F2D57394}"/>
              </a:ext>
            </a:extLst>
          </p:cNvPr>
          <p:cNvSpPr/>
          <p:nvPr userDrawn="1"/>
        </p:nvSpPr>
        <p:spPr>
          <a:xfrm>
            <a:off x="9664979" y="1527734"/>
            <a:ext cx="329184" cy="327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C2C2B5-DF2F-44D9-8AD0-91755942639B}"/>
              </a:ext>
            </a:extLst>
          </p:cNvPr>
          <p:cNvSpPr/>
          <p:nvPr userDrawn="1"/>
        </p:nvSpPr>
        <p:spPr>
          <a:xfrm>
            <a:off x="7219540" y="2784622"/>
            <a:ext cx="329184" cy="3276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C2358-0880-4DCC-B591-574B77C88AF3}"/>
              </a:ext>
            </a:extLst>
          </p:cNvPr>
          <p:cNvSpPr/>
          <p:nvPr userDrawn="1"/>
        </p:nvSpPr>
        <p:spPr>
          <a:xfrm>
            <a:off x="9664979" y="2784622"/>
            <a:ext cx="329184" cy="327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7B18BE-4EA4-4304-9B25-9AFC3F1868EC}"/>
              </a:ext>
            </a:extLst>
          </p:cNvPr>
          <p:cNvSpPr/>
          <p:nvPr userDrawn="1"/>
        </p:nvSpPr>
        <p:spPr>
          <a:xfrm>
            <a:off x="7219540" y="4041509"/>
            <a:ext cx="329184" cy="32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0C470-7D62-4550-AD27-E5BE738863B2}"/>
              </a:ext>
            </a:extLst>
          </p:cNvPr>
          <p:cNvSpPr/>
          <p:nvPr userDrawn="1"/>
        </p:nvSpPr>
        <p:spPr>
          <a:xfrm>
            <a:off x="9664979" y="4041509"/>
            <a:ext cx="329184" cy="327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BD8106-14EB-4162-8957-82C7E455B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059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E4100F4-A1CC-43D0-96D1-E78EC88BAC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059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4F231A8-6423-4204-8A45-BD1BAAD2C15D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3059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30B9E51-E0C5-4A35-BEE4-403EC90B949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3059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BEF9D2-60F1-4384-BF4C-DCE3EDF0F3A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3059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F998711-69B2-43A8-A7D8-E7A288289C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059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B47401-961F-4A4C-8D84-D03D8A8BE7F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66497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948BF1-3892-42AB-AEF7-4A687A9AE9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497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C37FED-20A3-48CB-B63E-181FBBF8F3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66497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32AD82-37DD-4D41-8921-3CBF761FEB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497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D98E47-00B1-412D-9DBB-62ACC0398C8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66497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753B197-EDD7-45BA-A120-4C3343A3FC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497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7054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1B7CDEE-2644-4D36-95CB-1F92049E7F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4DF168AC-530C-4094-8F5F-FCF3FFDC1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903" y="4991383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373CC7F-8644-430C-90D9-B903ED9F6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88" y="2028825"/>
            <a:ext cx="4727575" cy="728663"/>
          </a:xfrm>
          <a:solidFill>
            <a:schemeClr val="accent1">
              <a:alpha val="60000"/>
            </a:schemeClr>
          </a:solidFill>
        </p:spPr>
        <p:txBody>
          <a:bodyPr lIns="396000"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530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331139"/>
            <a:ext cx="4584212" cy="1107114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Autofit/>
          </a:bodyPr>
          <a:lstStyle>
            <a:lvl1pPr marL="216000" indent="-21600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3980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  <a:solidFill>
            <a:schemeClr val="tx1">
              <a:alpha val="90000"/>
            </a:schemeClr>
          </a:solidFill>
        </p:spPr>
        <p:txBody>
          <a:bodyPr tIns="252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6F64230-8502-4625-8B46-566045893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26767" y="540067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B08C5A6-5B1B-4D50-A772-24B26B7B80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4879" y="5695950"/>
            <a:ext cx="3384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victoria@fabrikam.com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C49BB1D-A8D4-4E41-8A43-F84FDE9EE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12303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DD82CF91-0C32-4E77-9CBF-A777B27493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2415" y="5695559"/>
            <a:ext cx="270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404-555-0115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F7B6245-3D6D-418F-83D6-C8DE0293C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6571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410B445-6FE4-4773-A905-61A2C5C69B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36683" y="5695559"/>
            <a:ext cx="324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1641162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9E0FDC-7174-4CCC-8759-832F13BB97E3}"/>
              </a:ext>
            </a:extLst>
          </p:cNvPr>
          <p:cNvSpPr/>
          <p:nvPr userDrawn="1"/>
        </p:nvSpPr>
        <p:spPr>
          <a:xfrm>
            <a:off x="6120456" y="2371154"/>
            <a:ext cx="5165454" cy="14904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8867A-E08C-4237-858A-8806988D6BFB}"/>
              </a:ext>
            </a:extLst>
          </p:cNvPr>
          <p:cNvSpPr/>
          <p:nvPr userDrawn="1"/>
        </p:nvSpPr>
        <p:spPr>
          <a:xfrm>
            <a:off x="906089" y="1804226"/>
            <a:ext cx="5214367" cy="2057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46857" y="4156047"/>
            <a:ext cx="3276000" cy="385091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6857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8006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59308" y="4156047"/>
            <a:ext cx="3276000" cy="334919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59308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20457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0601F736-3A21-4DC5-AFCA-F1729A2547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9280" y="2177705"/>
            <a:ext cx="4403527" cy="1315520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A341BE-3657-48DB-B26D-8D13FDC44D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67060" y="2740330"/>
            <a:ext cx="4425658" cy="75289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6297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1326250"/>
            <a:ext cx="4584212" cy="1353312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2893665"/>
            <a:ext cx="4584212" cy="153863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E90A1C-4042-4F0F-BBF6-19CE0BDB72B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6601" y="4579181"/>
            <a:ext cx="4584212" cy="1097719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315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 userDrawn="1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ith Capy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D0000-7C67-41EE-B43F-AE22457B36AB}"/>
              </a:ext>
            </a:extLst>
          </p:cNvPr>
          <p:cNvSpPr/>
          <p:nvPr userDrawn="1"/>
        </p:nvSpPr>
        <p:spPr>
          <a:xfrm>
            <a:off x="0" y="1737360"/>
            <a:ext cx="5047488" cy="5120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42867"/>
            <a:ext cx="3232108" cy="566931"/>
          </a:xfrm>
        </p:spPr>
        <p:txBody>
          <a:bodyPr lIns="36000" tIns="0" rIns="0" bIns="0"/>
          <a:lstStyle/>
          <a:p>
            <a:r>
              <a:rPr lang="en-US" noProof="0"/>
              <a:t>Title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8253" y="3022847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8253" y="3390381"/>
            <a:ext cx="3757265" cy="696037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18253" y="2373098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097124" y="867177"/>
            <a:ext cx="5699305" cy="117496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040340" y="2277360"/>
            <a:ext cx="2029968" cy="3533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118253" y="5004312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18254" y="5371846"/>
            <a:ext cx="3757266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118253" y="43545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27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98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2DEF1B-00D0-44E1-8603-CE979D2C4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88" y="2028826"/>
            <a:ext cx="4726800" cy="725776"/>
          </a:xfrm>
          <a:solidFill>
            <a:schemeClr val="accent1">
              <a:alpha val="60000"/>
            </a:schemeClr>
          </a:solidFill>
        </p:spPr>
        <p:txBody>
          <a:bodyPr vert="horz" lIns="396000" tIns="45720" rIns="91440" bIns="45720" rtlCol="0" anchor="ctr" anchorCtr="0">
            <a:no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68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1479DD-CE43-4425-B485-C8F1C75475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97939"/>
            <a:ext cx="10515600" cy="3874709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2000"/>
            </a:lvl1pPr>
            <a:lvl2pPr marL="6858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1430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6012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988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1838558"/>
            <a:ext cx="5653088" cy="376189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1838558"/>
            <a:ext cx="6096000" cy="376189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E84782-CEED-4A74-8650-9CC907EA720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166173"/>
            <a:ext cx="4817357" cy="338901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4442761-B05F-4E61-83C8-DA8019B093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614467"/>
            <a:ext cx="4817357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75CE59E-BBF8-4A23-A2D4-859D2A375B8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5790" y="2166173"/>
            <a:ext cx="4859598" cy="338902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lang="en-US" sz="2200" b="1">
                <a:latin typeface="+mj-lt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8F94DDD-6A48-4E09-A419-FAF3E395AB5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5790" y="2614467"/>
            <a:ext cx="4859598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2081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460" y="3521159"/>
            <a:ext cx="2642616" cy="1041316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1460" y="4669674"/>
            <a:ext cx="2642616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71830" y="4669674"/>
            <a:ext cx="6275470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8724" y="457200"/>
            <a:ext cx="11274552" cy="297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175" y="838066"/>
            <a:ext cx="786384" cy="521208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8364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DF9619-89F0-4C89-BF3C-FB75431C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148" y="622349"/>
            <a:ext cx="7835705" cy="112461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0028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81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95AFC1-BF2C-4C83-B474-7121F9C0BC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457199"/>
            <a:ext cx="5653088" cy="540385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CAA0F2-C20F-4289-BFB8-9BC2C65A8B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26250"/>
            <a:ext cx="4574551" cy="4484150"/>
          </a:xfrm>
        </p:spPr>
        <p:txBody>
          <a:bodyPr vert="horz" lIns="36000" tIns="0" rIns="0" bIns="0" rtlCol="0">
            <a:normAutofit/>
          </a:bodyPr>
          <a:lstStyle>
            <a:lvl1pPr marL="0" indent="0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00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A9C29-DD8E-4518-B4D3-44806885A5F9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FOOADDTER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46F9B8-64BA-45E5-845E-CA6696C2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75" y="742867"/>
            <a:ext cx="7402050" cy="566931"/>
          </a:xfrm>
        </p:spPr>
        <p:txBody>
          <a:bodyPr lIns="36000" tIns="0" rIns="0" bIns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04937D3-320F-475C-B607-8D8AE31FF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8724" y="2277980"/>
            <a:ext cx="11290364" cy="412282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8404903-B722-4F8B-94E9-F478DB3A75E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394975" y="1377834"/>
            <a:ext cx="7402050" cy="540000"/>
          </a:xfrm>
        </p:spPr>
        <p:txBody>
          <a:bodyPr vert="horz" lIns="36000" tIns="0" rIns="0" bIns="0" rtlCol="0">
            <a:normAutofit/>
          </a:bodyPr>
          <a:lstStyle>
            <a:lvl1pPr marL="0" indent="0" algn="ctr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728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C1590D-4639-4494-A37B-A15E7114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40C1F5F-4B50-4906-83E6-9A2F1CB1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161" y="2982416"/>
            <a:ext cx="1645920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2EC0A4-5E0C-44C7-B8BF-100C17934C9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99426" y="1924687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9E18E3-2E11-4B74-AF2C-001F81DE3F24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611286" y="2982416"/>
            <a:ext cx="138988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D61E6447-2CC7-47A3-8681-4133CCCB54D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694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AD91B82-5EEF-4712-A699-B8302B6558D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14673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FAEB2B-6A01-4C63-ACA3-03B6E2919E8A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55269" y="2982416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9680D39-3D54-40CF-ABCB-BA448F099B30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09170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E81CA5F1-31CE-4D4C-A27D-2B342ECD994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61249" y="360541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C3544C3-FDC7-4C8F-A615-9529597C549D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15161" y="2982416"/>
            <a:ext cx="2197045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691DC2D-3064-4822-9D2D-80D59EA85EBB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69062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30FD286-B22E-4EEB-8B67-4CE7BF2FBA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21141" y="3605411"/>
            <a:ext cx="1280160" cy="89611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DCAE751-A04A-4A9B-8EE4-3E1B64E955F3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88266" y="4704396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FD07BB-52C2-4F52-A969-6778D844E8D4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874713" y="5838788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E1D5C74-7DD8-44F1-8142-1961D0C932B3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55269" y="470439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A6D3509-A776-4654-B6B2-F528C9FE7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195163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CA4A1CD-2E82-40FA-88EC-3D9F238493C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7665" y="192771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76CA787-1443-453E-A0C1-A9391E1B64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88266" y="1931188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827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436915"/>
            <a:ext cx="4584212" cy="1001338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4897" y="805589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9611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6213" y="2264012"/>
            <a:ext cx="4584212" cy="540000"/>
          </a:xfrm>
        </p:spPr>
        <p:txBody>
          <a:bodyPr lIns="36000" tIns="0" rIns="0" bIns="0"/>
          <a:lstStyle/>
          <a:p>
            <a:r>
              <a:rPr lang="en-US" noProof="0"/>
              <a:t>Click to edit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/>
          <a:lstStyle/>
          <a:p>
            <a:fld id="{23D0A551-48C9-48F6-BF4E-DE641842128B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CD3882F6-C786-40F3-902A-6D4D2E6ED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4854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0B10F-F811-4557-88AB-52E9E7FE037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726213" y="2990573"/>
            <a:ext cx="4584212" cy="2467690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992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D31C4-8140-4486-8E32-7EA32B162A9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A551-48C9-48F6-BF4E-DE641842128B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1E1CE2-D1DE-4252-B61A-6630E4C2CA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322311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6" y="3318403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F4EC4F-5660-46EA-97AC-4F2DD125B4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6612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97EA708-3A77-4F99-A2EA-0333462ED1F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36612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7207F0C-C876-4E0B-B625-1FDCC3DE6B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612" y="5026287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53F1E4-6C15-48EA-8342-A2127473F13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86746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3CFD351-584A-4587-BC54-F35254DC7E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6746" y="5022379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1303F657-7B5B-4B28-8EAA-386438351F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6612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F994D41E-0FC7-48BC-98E8-C6B199A7B04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86746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8348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E44FD2-4D01-4152-92DA-14AD1463CC94}"/>
              </a:ext>
            </a:extLst>
          </p:cNvPr>
          <p:cNvSpPr/>
          <p:nvPr userDrawn="1"/>
        </p:nvSpPr>
        <p:spPr>
          <a:xfrm>
            <a:off x="879144" y="2301657"/>
            <a:ext cx="5257799" cy="4374516"/>
          </a:xfrm>
          <a:prstGeom prst="rect">
            <a:avLst/>
          </a:prstGeom>
          <a:blipFill>
            <a:blip r:embed="rId2"/>
            <a:srcRect/>
            <a:stretch>
              <a:fillRect l="-2654" t="-2825" r="2654" b="-10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7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61177" y="2461528"/>
            <a:ext cx="4555067" cy="2590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98279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98280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98279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6567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232" y="2875541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852928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395728"/>
            <a:ext cx="3758184" cy="44622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3C66F5D-DEC7-40DB-ACC1-70F67F4C9F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86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8844A59-978B-47C0-B59A-F529FA41BF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23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A70C67-E4B2-45C8-BD5F-DF3679B00C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627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41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B3BF-9C89-4723-AE4C-8AC5E6572CE2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3A2111-9E77-40EF-86DB-0DCF4279EE04}"/>
              </a:ext>
            </a:extLst>
          </p:cNvPr>
          <p:cNvSpPr/>
          <p:nvPr userDrawn="1"/>
        </p:nvSpPr>
        <p:spPr>
          <a:xfrm>
            <a:off x="442913" y="2238229"/>
            <a:ext cx="11749087" cy="153852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B9AC69A-F349-47A4-BC2D-27B0A75144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2623018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AC4E2DC-6DA0-4F8B-846F-A0B6430B27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7794B2-6DF5-42E5-A435-F8FADACBCF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4893566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FC6F434-B720-414A-A92B-EFFC947E6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1650" y="2616710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DDFEB1-7872-4940-890E-713981F69C4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501650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F54982B-78F2-4014-A84C-F25539C6DC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1650" y="4433657"/>
            <a:ext cx="4853737" cy="1376965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3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1909F8-4C72-41AE-A265-A2B21B72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406D-18BA-41D1-9AE4-5455C4F8F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08778-B918-4CC2-ACB0-052809B79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3435D83B-8639-4535-9E2A-6F2776DA544B}" type="datetime1">
              <a:rPr lang="en-US" noProof="0" smtClean="0"/>
              <a:t>12/13/2020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8005-9236-461C-A055-9B9AB0DDF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0050C-14A2-4A8D-A783-08B8265C7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 vert="horz" lIns="90000" tIns="0" rIns="0" bIns="0" rtlCol="0" anchor="t" anchorCtr="0"/>
          <a:lstStyle>
            <a:lvl1pPr algn="ctr"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33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69" r:id="rId6"/>
    <p:sldLayoutId id="2147483662" r:id="rId7"/>
    <p:sldLayoutId id="2147483667" r:id="rId8"/>
    <p:sldLayoutId id="2147483668" r:id="rId9"/>
    <p:sldLayoutId id="2147483654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2" r:id="rId22"/>
    <p:sldLayoutId id="2147483683" r:id="rId23"/>
    <p:sldLayoutId id="2147483684" r:id="rId24"/>
    <p:sldLayoutId id="2147483687" r:id="rId25"/>
    <p:sldLayoutId id="2147483688" r:id="rId26"/>
    <p:sldLayoutId id="2147483696" r:id="rId27"/>
    <p:sldLayoutId id="2147483693" r:id="rId28"/>
    <p:sldLayoutId id="2147483692" r:id="rId29"/>
    <p:sldLayoutId id="2147483694" r:id="rId30"/>
    <p:sldLayoutId id="2147483686" r:id="rId31"/>
    <p:sldLayoutId id="2147483695" r:id="rId32"/>
    <p:sldLayoutId id="2147483690" r:id="rId33"/>
    <p:sldLayoutId id="2147483685" r:id="rId3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0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m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Сlothes showcase image">
            <a:extLst>
              <a:ext uri="{FF2B5EF4-FFF2-40B4-BE49-F238E27FC236}">
                <a16:creationId xmlns:a16="http://schemas.microsoft.com/office/drawing/2014/main" id="{7D9BB4A7-CAD8-4F37-B282-CE7BA88630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>
          <a:xfrm>
            <a:off x="458724" y="457200"/>
            <a:ext cx="11274552" cy="5943600"/>
          </a:xfrm>
        </p:spPr>
      </p:pic>
      <p:grpSp>
        <p:nvGrpSpPr>
          <p:cNvPr id="6" name="Group 5" descr="Logo with hanger, text, and mini mountain on the bottom"/>
          <p:cNvGrpSpPr/>
          <p:nvPr/>
        </p:nvGrpSpPr>
        <p:grpSpPr>
          <a:xfrm>
            <a:off x="5115915" y="1843215"/>
            <a:ext cx="1865956" cy="1219812"/>
            <a:chOff x="2563763" y="886406"/>
            <a:chExt cx="1865956" cy="1219812"/>
          </a:xfrm>
        </p:grpSpPr>
        <p:sp>
          <p:nvSpPr>
            <p:cNvPr id="7" name="Rounded Rectangle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563763" y="961054"/>
              <a:ext cx="1865956" cy="1145164"/>
              <a:chOff x="4215281" y="-448810"/>
              <a:chExt cx="1865956" cy="1145164"/>
            </a:xfrm>
          </p:grpSpPr>
          <p:sp>
            <p:nvSpPr>
              <p:cNvPr id="10" name="Block Arc 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215281" y="-448810"/>
                <a:ext cx="1591847" cy="642397"/>
                <a:chOff x="4215281" y="-448810"/>
                <a:chExt cx="1591847" cy="642397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4215281" y="-114190"/>
                  <a:ext cx="159184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1400" b="1" i="0" u="none" strike="noStrike" baseline="0" dirty="0">
                      <a:latin typeface="ArialMT"/>
                    </a:rPr>
                    <a:t>          AJ ECOM </a:t>
                  </a:r>
                  <a:endParaRPr lang="en-US" sz="1300" b="1" spc="300" dirty="0">
                    <a:latin typeface="Arial Black" panose="020B0A0402010202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5120201" y="-448810"/>
                  <a:ext cx="150327" cy="239667"/>
                  <a:chOff x="5212147" y="-425745"/>
                  <a:chExt cx="150327" cy="239667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5212147" y="-425745"/>
                    <a:ext cx="150327" cy="175178"/>
                    <a:chOff x="1721099" y="-394146"/>
                    <a:chExt cx="368989" cy="429987"/>
                  </a:xfrm>
                </p:grpSpPr>
                <p:sp>
                  <p:nvSpPr>
                    <p:cNvPr id="16" name="Freeform 530">
                      <a:extLs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" name="Freeform 532">
                      <a:extLs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8" name="Freeform 533">
                      <a:extLs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5" name="Oval 531">
                    <a:extLs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5B2BC59-134D-4AFC-B52F-67591CAB8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IN" sz="6000" i="0" u="none" strike="noStrike" baseline="0" dirty="0">
                <a:latin typeface="ArialMT"/>
              </a:rPr>
              <a:t>AJ </a:t>
            </a:r>
            <a:r>
              <a:rPr lang="en-IN" sz="6000" i="0" u="none" strike="noStrike" baseline="0" dirty="0" err="1">
                <a:latin typeface="ArialMT"/>
              </a:rPr>
              <a:t>Ecom</a:t>
            </a:r>
            <a:r>
              <a:rPr lang="en-IN" sz="6000" i="0" u="none" strike="noStrike" baseline="0" dirty="0">
                <a:latin typeface="ArialMT"/>
              </a:rPr>
              <a:t> Pvt Ltd</a:t>
            </a:r>
            <a:r>
              <a:rPr lang="en-US" dirty="0"/>
              <a:t> .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39A2B74-3287-4C03-80AF-662CC92EF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</p:spPr>
        <p:txBody>
          <a:bodyPr/>
          <a:lstStyle/>
          <a:p>
            <a:r>
              <a:rPr lang="en-IN" dirty="0">
                <a:latin typeface="ArialMT"/>
              </a:rPr>
              <a:t>Decode 9.1 Python Hackathon.</a:t>
            </a:r>
          </a:p>
          <a:p>
            <a:endParaRPr lang="en-IN" dirty="0">
              <a:latin typeface="ArialMT"/>
            </a:endParaRPr>
          </a:p>
          <a:p>
            <a:r>
              <a:rPr lang="en-IN" dirty="0">
                <a:latin typeface="ArialMT"/>
              </a:rPr>
              <a:t>                                                                                          </a:t>
            </a:r>
            <a:r>
              <a:rPr lang="en-IN" sz="1400" dirty="0">
                <a:latin typeface="ArialMT"/>
              </a:rPr>
              <a:t> ~Ashish Kushwaha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7025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C3683F-DC93-44CC-AE71-332474D80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09550"/>
            <a:ext cx="12191999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13851-CD02-4AF0-BD3D-451734C089FC}"/>
              </a:ext>
            </a:extLst>
          </p:cNvPr>
          <p:cNvSpPr txBox="1"/>
          <p:nvPr/>
        </p:nvSpPr>
        <p:spPr>
          <a:xfrm>
            <a:off x="676275" y="333375"/>
            <a:ext cx="9629775" cy="46166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Show the distribution of Customers according to age and gender.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6C6775-984B-4F6D-8B3F-C1714438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4" y="2148743"/>
            <a:ext cx="9517943" cy="31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23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183D9A-70FB-409E-BFC5-49117F2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955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081319-2675-457F-BC74-837CD536794A}"/>
              </a:ext>
            </a:extLst>
          </p:cNvPr>
          <p:cNvSpPr txBox="1"/>
          <p:nvPr/>
        </p:nvSpPr>
        <p:spPr>
          <a:xfrm>
            <a:off x="723900" y="371475"/>
            <a:ext cx="10220324" cy="46166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What percent of products are sold in market?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90FC81-DE92-44B6-B93D-8D4F2D7D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939160"/>
            <a:ext cx="5638800" cy="412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4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183D9A-70FB-409E-BFC5-49117F2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955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081319-2675-457F-BC74-837CD536794A}"/>
              </a:ext>
            </a:extLst>
          </p:cNvPr>
          <p:cNvSpPr txBox="1"/>
          <p:nvPr/>
        </p:nvSpPr>
        <p:spPr>
          <a:xfrm>
            <a:off x="723900" y="371475"/>
            <a:ext cx="10220324" cy="46166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sz="2400" dirty="0"/>
              <a:t>Which store has the highest sales?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ABD76-C82C-4D98-A762-3DBAD53E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003936"/>
            <a:ext cx="9868289" cy="31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183D9A-70FB-409E-BFC5-49117F2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" y="-259402"/>
            <a:ext cx="12280626" cy="6907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081319-2675-457F-BC74-837CD536794A}"/>
              </a:ext>
            </a:extLst>
          </p:cNvPr>
          <p:cNvSpPr txBox="1"/>
          <p:nvPr/>
        </p:nvSpPr>
        <p:spPr>
          <a:xfrm>
            <a:off x="763358" y="368119"/>
            <a:ext cx="10180865" cy="4650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Name the product category in which maximum tax is added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88EDA-C3E2-474E-93C4-F3B5AA22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58" y="1565748"/>
            <a:ext cx="9097248" cy="45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64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183D9A-70FB-409E-BFC5-49117F2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" y="-545152"/>
            <a:ext cx="12280626" cy="6907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081319-2675-457F-BC74-837CD536794A}"/>
              </a:ext>
            </a:extLst>
          </p:cNvPr>
          <p:cNvSpPr txBox="1"/>
          <p:nvPr/>
        </p:nvSpPr>
        <p:spPr>
          <a:xfrm>
            <a:off x="763358" y="368119"/>
            <a:ext cx="10180865" cy="4650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Which product is maximum and minimum sold?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ABE10-7A24-42FA-8D91-168BDCE2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58" y="1668627"/>
            <a:ext cx="10180865" cy="375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Сlothes showcase">
            <a:extLst>
              <a:ext uri="{FF2B5EF4-FFF2-40B4-BE49-F238E27FC236}">
                <a16:creationId xmlns:a16="http://schemas.microsoft.com/office/drawing/2014/main" id="{179AA3B4-DDB4-4B2A-B234-DE5CD2E340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/>
      </p:pic>
      <p:grpSp>
        <p:nvGrpSpPr>
          <p:cNvPr id="14" name="Group 13" descr="Logo with hanger, text, and mini mountain on the bottom"/>
          <p:cNvGrpSpPr/>
          <p:nvPr/>
        </p:nvGrpSpPr>
        <p:grpSpPr>
          <a:xfrm>
            <a:off x="5210129" y="1843215"/>
            <a:ext cx="1771742" cy="1219812"/>
            <a:chOff x="2657977" y="886406"/>
            <a:chExt cx="1771742" cy="1219812"/>
          </a:xfrm>
        </p:grpSpPr>
        <p:sp>
          <p:nvSpPr>
            <p:cNvPr id="15" name="Rounded Rectangle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657977" y="961054"/>
              <a:ext cx="1771742" cy="1145164"/>
              <a:chOff x="4309495" y="-448810"/>
              <a:chExt cx="1771742" cy="1145164"/>
            </a:xfrm>
          </p:grpSpPr>
          <p:sp>
            <p:nvSpPr>
              <p:cNvPr id="17" name="Block Arc 1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485259" y="-448810"/>
                <a:ext cx="1297150" cy="627008"/>
                <a:chOff x="4485259" y="-448810"/>
                <a:chExt cx="1297150" cy="627008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4485259" y="-114190"/>
                  <a:ext cx="1297150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b="1" spc="300" dirty="0">
                      <a:latin typeface="Arial Black" panose="020B0A0402010202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AJ ECOM</a:t>
                  </a:r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5120201" y="-448810"/>
                  <a:ext cx="150327" cy="239667"/>
                  <a:chOff x="5212147" y="-425745"/>
                  <a:chExt cx="150327" cy="239667"/>
                </a:xfrm>
              </p:grpSpPr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5212147" y="-425745"/>
                    <a:ext cx="150327" cy="175178"/>
                    <a:chOff x="1721099" y="-394146"/>
                    <a:chExt cx="368989" cy="429987"/>
                  </a:xfrm>
                </p:grpSpPr>
                <p:sp>
                  <p:nvSpPr>
                    <p:cNvPr id="25" name="Freeform 530">
                      <a:extLs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6" name="Freeform 532">
                      <a:extLs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7" name="Freeform 533">
                      <a:extLs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24" name="Oval 531">
                    <a:extLs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A1A0A4F-F62B-4411-8D3E-82A00A1F4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52B999-CAEB-49BE-835B-3CF1107C4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Ashish Kushwaha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050E-254E-4B6E-9FC2-EEF19C8B0A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Email: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85B246-8C76-4D5B-BE88-82AB21F8F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kushwahaashish022@gmail.com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041CB1-E53C-4035-AA8A-3C2202383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683" y="5305426"/>
            <a:ext cx="1708642" cy="514349"/>
          </a:xfrm>
        </p:spPr>
        <p:txBody>
          <a:bodyPr/>
          <a:lstStyle/>
          <a:p>
            <a:r>
              <a:rPr lang="en-US" dirty="0"/>
              <a:t>Phone: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186949-D27F-4D51-97AE-6BD792B73D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81871" y="5695559"/>
            <a:ext cx="4438604" cy="280500"/>
          </a:xfrm>
        </p:spPr>
        <p:txBody>
          <a:bodyPr/>
          <a:lstStyle/>
          <a:p>
            <a:r>
              <a:rPr lang="en-US" dirty="0"/>
              <a:t>9118180089</a:t>
            </a:r>
          </a:p>
        </p:txBody>
      </p:sp>
    </p:spTree>
    <p:extLst>
      <p:ext uri="{BB962C8B-B14F-4D97-AF65-F5344CB8AC3E}">
        <p14:creationId xmlns:p14="http://schemas.microsoft.com/office/powerpoint/2010/main" val="202694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D26C9A-D162-4CAA-A3D2-EB237B017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8160F4-6319-4A10-969E-7D445955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193064"/>
            <a:ext cx="9535686" cy="830997"/>
          </a:xfrm>
        </p:spPr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E59B1-2BCC-4A33-A99B-CFDF4152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D23F5-6F51-4C5D-95A0-9576694B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30CE-1D3D-4CBC-A7A7-4A2C50FE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C2B0C-CA02-4E99-A8B1-6692631DC740}"/>
              </a:ext>
            </a:extLst>
          </p:cNvPr>
          <p:cNvSpPr txBox="1"/>
          <p:nvPr/>
        </p:nvSpPr>
        <p:spPr>
          <a:xfrm>
            <a:off x="836614" y="1704622"/>
            <a:ext cx="10508785" cy="421653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AJ </a:t>
            </a:r>
            <a:r>
              <a:rPr lang="en-US" sz="2000" dirty="0" err="1"/>
              <a:t>Ecom</a:t>
            </a:r>
            <a:r>
              <a:rPr lang="en-US" sz="2000" dirty="0"/>
              <a:t> Pvt Ltd is one of the leading business who have supermarkets across different regions </a:t>
            </a:r>
            <a:r>
              <a:rPr lang="en-IN" sz="2000" dirty="0"/>
              <a:t>of India.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The Data provided is for the year 2011-2014.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There are three datasets provided –customer.csv , prod_cat_info.csv and transaction.csv.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The data is fetched from Four store types – Flagship store,	 E-shop, Teleshop and MBR.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Presentation Link: </a:t>
            </a:r>
            <a:r>
              <a:rPr lang="en-IN" sz="1600" dirty="0">
                <a:solidFill>
                  <a:schemeClr val="accent1"/>
                </a:solidFill>
              </a:rPr>
              <a:t>https://drive.google.com/file/d/1OWvlcDt4d-0UDgiv8umkmEeqG34sid7C/view?usp=sharing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0000"/>
              </a:solidFill>
              <a:latin typeface="ArialM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00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6C219-E77D-47F7-9256-86D68B38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3</a:t>
            </a:fld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F9DAAC16-A36A-446A-AB87-C1754F98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F780F4-8C30-424C-9EB6-4DD5D6A31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9E8229-3735-4A3F-AE54-4885A91926E4}"/>
              </a:ext>
            </a:extLst>
          </p:cNvPr>
          <p:cNvSpPr txBox="1"/>
          <p:nvPr/>
        </p:nvSpPr>
        <p:spPr>
          <a:xfrm>
            <a:off x="189186" y="346841"/>
            <a:ext cx="1146153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79568-FFE5-46DC-BFA9-C830BF9A4962}"/>
              </a:ext>
            </a:extLst>
          </p:cNvPr>
          <p:cNvSpPr txBox="1"/>
          <p:nvPr/>
        </p:nvSpPr>
        <p:spPr>
          <a:xfrm>
            <a:off x="189186" y="1545021"/>
            <a:ext cx="11461531" cy="4678204"/>
          </a:xfrm>
          <a:prstGeom prst="rect">
            <a:avLst/>
          </a:prstGeom>
          <a:pattFill prst="pct5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What are the Total Number of Transactions  from 2011 to 2014?</a:t>
            </a: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What are the orders done  monthly?</a:t>
            </a: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What is the minimum and maximum order quantity  for a product?</a:t>
            </a: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Find the minimum and maximum transactions done?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What is the total sales done per year?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Find the number of customers visiting store?</a:t>
            </a: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Find the number of Stores 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Which gender - males or females prefer more for store ?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What percent of gender do more shopping?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Show the distribution of Customers according to age and gender.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What percent of products are sold in market?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Which store has the highest sales?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Name the product category in which maximum tax is added 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.Which product is maximum and minimum sold?</a:t>
            </a:r>
          </a:p>
          <a:p>
            <a:pPr marL="342900" indent="-342900">
              <a:buFont typeface="+mj-lt"/>
              <a:buAutoNum type="arabicPeriod"/>
            </a:pP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0101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E5032-BBDB-454D-8B28-8882C522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B53D-33E6-4A35-884A-01F8EC4A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D1-F259-4AEB-A7D9-D728D6E04490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6E1F9-C193-47F2-8658-048521E0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DC8A90-DAB7-4F08-8662-E5ED95E18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61975"/>
            <a:ext cx="12192000" cy="7353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268F1F2-867E-492A-8325-8E58BF3BA72D}"/>
              </a:ext>
            </a:extLst>
          </p:cNvPr>
          <p:cNvSpPr txBox="1"/>
          <p:nvPr/>
        </p:nvSpPr>
        <p:spPr>
          <a:xfrm>
            <a:off x="247650" y="-266699"/>
            <a:ext cx="11287125" cy="46166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sz="2400" dirty="0"/>
              <a:t>What are the orders done  monthly?</a:t>
            </a:r>
            <a:endParaRPr lang="en-IN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A2240C-8656-40AC-BD94-39C11224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177" y="1190625"/>
            <a:ext cx="2032574" cy="34194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CD9AD8-9314-404F-9322-9886E6D6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1" y="1190625"/>
            <a:ext cx="6800850" cy="34194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1D786E-498E-464E-A181-1193AB3DAD9D}"/>
              </a:ext>
            </a:extLst>
          </p:cNvPr>
          <p:cNvSpPr txBox="1"/>
          <p:nvPr/>
        </p:nvSpPr>
        <p:spPr>
          <a:xfrm>
            <a:off x="323851" y="5076825"/>
            <a:ext cx="9941548" cy="3693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IN" dirty="0"/>
              <a:t>The Maximum sales is in the month of January </a:t>
            </a:r>
            <a:r>
              <a:rPr lang="en-IN" dirty="0" err="1"/>
              <a:t>ie</a:t>
            </a:r>
            <a:r>
              <a:rPr lang="en-IN" dirty="0"/>
              <a:t>. 1869.</a:t>
            </a:r>
          </a:p>
        </p:txBody>
      </p:sp>
    </p:spTree>
    <p:extLst>
      <p:ext uri="{BB962C8B-B14F-4D97-AF65-F5344CB8AC3E}">
        <p14:creationId xmlns:p14="http://schemas.microsoft.com/office/powerpoint/2010/main" val="108347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7566-572A-4015-B19D-2B2CE083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80CB1-B3F5-4F59-9376-1826958A5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95300"/>
            <a:ext cx="12191999" cy="6857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943D28-2861-4175-9B6D-3DD1C7047620}"/>
              </a:ext>
            </a:extLst>
          </p:cNvPr>
          <p:cNvSpPr txBox="1"/>
          <p:nvPr/>
        </p:nvSpPr>
        <p:spPr>
          <a:xfrm>
            <a:off x="641478" y="323850"/>
            <a:ext cx="8273922" cy="3693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algn="l"/>
            <a:r>
              <a:rPr lang="en-US" dirty="0"/>
              <a:t>What is the minimum and maximum order quantity for a product?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F2D181-3AC0-4D81-93C2-D5EDD8EB81BD}"/>
              </a:ext>
            </a:extLst>
          </p:cNvPr>
          <p:cNvSpPr txBox="1"/>
          <p:nvPr/>
        </p:nvSpPr>
        <p:spPr>
          <a:xfrm>
            <a:off x="641477" y="2691287"/>
            <a:ext cx="8273922" cy="3693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dirty="0"/>
              <a:t>Find the minimum and maximum transactions done?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D1B5A-FDB9-43E5-940A-7602AF155C49}"/>
              </a:ext>
            </a:extLst>
          </p:cNvPr>
          <p:cNvSpPr txBox="1"/>
          <p:nvPr/>
        </p:nvSpPr>
        <p:spPr>
          <a:xfrm>
            <a:off x="641478" y="4496746"/>
            <a:ext cx="8273922" cy="3693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dirty="0"/>
              <a:t>What are the Total Number of Transactions from 2011 to 2014?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6FF2C0-9833-4001-868E-8960007D9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1" y="863643"/>
            <a:ext cx="1484811" cy="14848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A7EA7-0C06-4F88-A177-0D5F7D4F2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68" y="3414997"/>
            <a:ext cx="1526454" cy="7273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D04C7F-8CD0-4377-BC17-225CFFCDB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541" y="5208471"/>
            <a:ext cx="2964959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7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5D9BC-AB8F-4271-8A48-4BAD2E39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6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B755ABC-A18A-41D1-BE5A-F3B67C4B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9550"/>
            <a:ext cx="12191999" cy="6858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AF5896B-1337-4218-BF83-4E0B6032CBAB}"/>
              </a:ext>
            </a:extLst>
          </p:cNvPr>
          <p:cNvSpPr txBox="1"/>
          <p:nvPr/>
        </p:nvSpPr>
        <p:spPr>
          <a:xfrm>
            <a:off x="466725" y="400050"/>
            <a:ext cx="10144125" cy="46166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What is the total sales done per year?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FFA2698-2D2C-4733-98EA-ACF145EC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" y="1718161"/>
            <a:ext cx="7572374" cy="34216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BC56D71-0652-4E7A-BA20-6EFA2028D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450" y="1784835"/>
            <a:ext cx="1699325" cy="75834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2AE32E9-AD66-4111-A041-12BB70486A01}"/>
              </a:ext>
            </a:extLst>
          </p:cNvPr>
          <p:cNvSpPr txBox="1"/>
          <p:nvPr/>
        </p:nvSpPr>
        <p:spPr>
          <a:xfrm>
            <a:off x="542926" y="5495925"/>
            <a:ext cx="10067924" cy="64633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IN" dirty="0"/>
              <a:t>According to the Data, The Average amount  maximum earned  in year 2014  and minimum earned in 2013</a:t>
            </a:r>
          </a:p>
        </p:txBody>
      </p:sp>
    </p:spTree>
    <p:extLst>
      <p:ext uri="{BB962C8B-B14F-4D97-AF65-F5344CB8AC3E}">
        <p14:creationId xmlns:p14="http://schemas.microsoft.com/office/powerpoint/2010/main" val="132562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51608BB-C7B4-419B-AD0D-EF82C6DB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9550"/>
            <a:ext cx="12192000" cy="685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C3C81E7-782C-44E6-8D24-78390C32AAC2}"/>
              </a:ext>
            </a:extLst>
          </p:cNvPr>
          <p:cNvSpPr txBox="1"/>
          <p:nvPr/>
        </p:nvSpPr>
        <p:spPr>
          <a:xfrm>
            <a:off x="523875" y="285750"/>
            <a:ext cx="11125200" cy="46166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Find the number of customers visiting store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?</a:t>
            </a:r>
            <a:endParaRPr lang="en-US" sz="24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8BB405B-6385-4154-83B0-A1E6B594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033164"/>
            <a:ext cx="11125200" cy="51771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0B078B-2F57-4E5A-8390-27CDEDA8B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356" y="2209772"/>
            <a:ext cx="1691787" cy="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6E3A698-0D83-45C2-895A-1C4848404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81025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71A7E9-6237-44EB-9F39-A9C56F4E2C85}"/>
              </a:ext>
            </a:extLst>
          </p:cNvPr>
          <p:cNvSpPr txBox="1"/>
          <p:nvPr/>
        </p:nvSpPr>
        <p:spPr>
          <a:xfrm>
            <a:off x="428625" y="323850"/>
            <a:ext cx="11201400" cy="46166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sz="2400" dirty="0"/>
              <a:t>Which gender - males or females prefer more for store 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F9A5F0-78FD-4CB6-BA18-306CD9E03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318916"/>
            <a:ext cx="7439024" cy="4519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A2A023-565B-44B4-89F2-1D7BDEC06971}"/>
              </a:ext>
            </a:extLst>
          </p:cNvPr>
          <p:cNvSpPr txBox="1"/>
          <p:nvPr/>
        </p:nvSpPr>
        <p:spPr>
          <a:xfrm>
            <a:off x="8105775" y="1318916"/>
            <a:ext cx="3657600" cy="175432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Here we can see that the number of males and females entering the store is almost equal. But the visualization looks suspicious. Let's check numeric data</a:t>
            </a:r>
          </a:p>
          <a:p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A7A711-8967-4C7C-943E-1E4B593D1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124" y="3606643"/>
            <a:ext cx="1561192" cy="9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68E9444D-D6FA-4704-8599-FF9F262E5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9550"/>
            <a:ext cx="12192000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BAADEAE-FCAD-4652-81BC-935DD1B30838}"/>
              </a:ext>
            </a:extLst>
          </p:cNvPr>
          <p:cNvSpPr txBox="1"/>
          <p:nvPr/>
        </p:nvSpPr>
        <p:spPr>
          <a:xfrm>
            <a:off x="523875" y="257175"/>
            <a:ext cx="10934700" cy="46166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What percent of gender do more shopping?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6E53709-28FE-46EA-992B-700F9653F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00888"/>
            <a:ext cx="7191375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46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3F5779"/>
      </a:dk1>
      <a:lt1>
        <a:sysClr val="window" lastClr="FFFFFF"/>
      </a:lt1>
      <a:dk2>
        <a:srgbClr val="96556D"/>
      </a:dk2>
      <a:lt2>
        <a:srgbClr val="3B99BB"/>
      </a:lt2>
      <a:accent1>
        <a:srgbClr val="96556D"/>
      </a:accent1>
      <a:accent2>
        <a:srgbClr val="FFFFFF"/>
      </a:accent2>
      <a:accent3>
        <a:srgbClr val="855939"/>
      </a:accent3>
      <a:accent4>
        <a:srgbClr val="3D8C74"/>
      </a:accent4>
      <a:accent5>
        <a:srgbClr val="999999"/>
      </a:accent5>
      <a:accent6>
        <a:srgbClr val="3B99BB"/>
      </a:accent6>
      <a:hlink>
        <a:srgbClr val="3F5779"/>
      </a:hlink>
      <a:folHlink>
        <a:srgbClr val="3F577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6D3B4F">
                <a:alpha val="20000"/>
              </a:srgbClr>
            </a:gs>
            <a:gs pos="100000">
              <a:schemeClr val="bg2">
                <a:alpha val="2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850888_Retail pitch deck_RVA_v4" id="{8F2882B0-1BFE-4293-BF1B-5E9F7535F411}" vid="{2736E5B9-BA7A-4750-88E9-E7AE6A3F07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17391F-2502-4070-B520-AB23643635E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4BED453-9FB1-4982-A2CE-02B1DAF46A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A47430-C725-4DCD-9053-3498D56D74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TotalTime>166</TotalTime>
  <Words>448</Words>
  <Application>Microsoft Office PowerPoint</Application>
  <PresentationFormat>Widescreen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ArialMT</vt:lpstr>
      <vt:lpstr>Calibri</vt:lpstr>
      <vt:lpstr>Helvetica Neue</vt:lpstr>
      <vt:lpstr>Times New Roman</vt:lpstr>
      <vt:lpstr>Wingdings</vt:lpstr>
      <vt:lpstr>Office Theme</vt:lpstr>
      <vt:lpstr>  AJ Ecom Pvt Ltd .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 Ecom Pvt Ltd .</dc:title>
  <dc:creator>Ashish Kushwaha</dc:creator>
  <cp:lastModifiedBy>Ashish Kushwaha</cp:lastModifiedBy>
  <cp:revision>16</cp:revision>
  <dcterms:created xsi:type="dcterms:W3CDTF">2020-12-13T13:04:16Z</dcterms:created>
  <dcterms:modified xsi:type="dcterms:W3CDTF">2020-12-13T15:50:22Z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